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84" r:id="rId3"/>
    <p:sldId id="289" r:id="rId4"/>
    <p:sldId id="257" r:id="rId5"/>
    <p:sldId id="258" r:id="rId6"/>
    <p:sldId id="282" r:id="rId7"/>
    <p:sldId id="259" r:id="rId8"/>
    <p:sldId id="285" r:id="rId9"/>
    <p:sldId id="287" r:id="rId10"/>
    <p:sldId id="263" r:id="rId11"/>
    <p:sldId id="288" r:id="rId12"/>
    <p:sldId id="291" r:id="rId13"/>
    <p:sldId id="264" r:id="rId14"/>
    <p:sldId id="266" r:id="rId15"/>
    <p:sldId id="267" r:id="rId16"/>
    <p:sldId id="277" r:id="rId17"/>
    <p:sldId id="281" r:id="rId18"/>
    <p:sldId id="278" r:id="rId19"/>
    <p:sldId id="292" r:id="rId20"/>
    <p:sldId id="279" r:id="rId21"/>
    <p:sldId id="268" r:id="rId22"/>
    <p:sldId id="27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45" autoAdjust="0"/>
  </p:normalViewPr>
  <p:slideViewPr>
    <p:cSldViewPr snapToGrid="0">
      <p:cViewPr varScale="1">
        <p:scale>
          <a:sx n="72" d="100"/>
          <a:sy n="72" d="100"/>
        </p:scale>
        <p:origin x="19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C92F7-E422-4AED-907A-CCCD25610433}" type="datetimeFigureOut">
              <a:rPr lang="ko-KR" altLang="en-US" smtClean="0"/>
              <a:t>2023-11-05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3ABD0-2952-428F-AD1B-7CA6460603CD}" type="slidenum">
              <a:rPr lang="ko-KR" altLang="en-US" smtClean="0"/>
              <a:t>‹#›</a:t>
            </a:fld>
            <a:endParaRPr lang="ko-KR" altLang="en-US"/>
          </a:p>
        </p:txBody>
      </p:sp>
    </p:spTree>
    <p:extLst>
      <p:ext uri="{BB962C8B-B14F-4D97-AF65-F5344CB8AC3E}">
        <p14:creationId xmlns:p14="http://schemas.microsoft.com/office/powerpoint/2010/main" val="109898343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Hi today I am going to present ‘efficient learning of goal-oriented push-grasping synergy in clutter’. This paper was published in RAL 2021.</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a:t>
            </a:fld>
            <a:endParaRPr lang="ko-KR" altLang="en-US"/>
          </a:p>
        </p:txBody>
      </p:sp>
    </p:spTree>
    <p:extLst>
      <p:ext uri="{BB962C8B-B14F-4D97-AF65-F5344CB8AC3E}">
        <p14:creationId xmlns:p14="http://schemas.microsoft.com/office/powerpoint/2010/main" val="242392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training phase the authors used goal relabeling to improve sample efficiency. During an episode, when the robot grasps an object that’s not a goal it relabels the goal of corresponding experience in the replay buffer which makes the wrong decision beneficial.</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10</a:t>
            </a:fld>
            <a:endParaRPr lang="ko-KR" altLang="en-US"/>
          </a:p>
        </p:txBody>
      </p:sp>
    </p:spTree>
    <p:extLst>
      <p:ext uri="{BB962C8B-B14F-4D97-AF65-F5344CB8AC3E}">
        <p14:creationId xmlns:p14="http://schemas.microsoft.com/office/powerpoint/2010/main" val="353056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second stage, the pushing reward is formulated in this way. If the pushing improves the Q value of best grasp more than 0.1 and change is detected, the robot is given a reward of 0.5. Here by change means, if the occupancy surrounding the goal object is decreased more than 0.1. If there is no change after pushing, the robot is given a negative 0.5 since it should be avoided to meaninglessly increase the number of actions.</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11</a:t>
            </a:fld>
            <a:endParaRPr lang="ko-KR" altLang="en-US"/>
          </a:p>
        </p:txBody>
      </p:sp>
    </p:spTree>
    <p:extLst>
      <p:ext uri="{BB962C8B-B14F-4D97-AF65-F5344CB8AC3E}">
        <p14:creationId xmlns:p14="http://schemas.microsoft.com/office/powerpoint/2010/main" val="118471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last stage is alternating training. By training in a more cluttered scene than the first stage, grasping policy achieves a better performance in cluttered scene. Since the pushing policy was trained in a cluttered environment in the second stage, it is only trained for the half of the episodes than the grasping policy.</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12</a:t>
            </a:fld>
            <a:endParaRPr lang="ko-KR" altLang="en-US"/>
          </a:p>
        </p:txBody>
      </p:sp>
    </p:spTree>
    <p:extLst>
      <p:ext uri="{BB962C8B-B14F-4D97-AF65-F5344CB8AC3E}">
        <p14:creationId xmlns:p14="http://schemas.microsoft.com/office/powerpoint/2010/main" val="317526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the overall framework. Fixed camera captures the </a:t>
            </a:r>
            <a:r>
              <a:rPr lang="en-US" altLang="ko-KR" dirty="0" err="1"/>
              <a:t>rgb</a:t>
            </a:r>
            <a:r>
              <a:rPr lang="en-US" altLang="ko-KR" dirty="0"/>
              <a:t> and depth of the scene, which is then projected to a gravity direction. From this height maps and goal object mask, the grasp net evaluates if goal object is graspable. If not, push net generates a best push to make goal object more graspable.</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13</a:t>
            </a:fld>
            <a:endParaRPr lang="ko-KR" altLang="en-US"/>
          </a:p>
        </p:txBody>
      </p:sp>
    </p:spTree>
    <p:extLst>
      <p:ext uri="{BB962C8B-B14F-4D97-AF65-F5344CB8AC3E}">
        <p14:creationId xmlns:p14="http://schemas.microsoft.com/office/powerpoint/2010/main" val="29247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With series of experiments they tried to show 4 things. One~</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14</a:t>
            </a:fld>
            <a:endParaRPr lang="ko-KR" altLang="en-US"/>
          </a:p>
        </p:txBody>
      </p:sp>
    </p:spTree>
    <p:extLst>
      <p:ext uri="{BB962C8B-B14F-4D97-AF65-F5344CB8AC3E}">
        <p14:creationId xmlns:p14="http://schemas.microsoft.com/office/powerpoint/2010/main" val="165767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first stage, after ~</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15</a:t>
            </a:fld>
            <a:endParaRPr lang="ko-KR" altLang="en-US"/>
          </a:p>
        </p:txBody>
      </p:sp>
    </p:spTree>
    <p:extLst>
      <p:ext uri="{BB962C8B-B14F-4D97-AF65-F5344CB8AC3E}">
        <p14:creationId xmlns:p14="http://schemas.microsoft.com/office/powerpoint/2010/main" val="1430273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you can see in the figure, this method reaches 80 % grasp success rate in less training episodes than any other baselines.</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16</a:t>
            </a:fld>
            <a:endParaRPr lang="ko-KR" altLang="en-US"/>
          </a:p>
        </p:txBody>
      </p:sp>
    </p:spTree>
    <p:extLst>
      <p:ext uri="{BB962C8B-B14F-4D97-AF65-F5344CB8AC3E}">
        <p14:creationId xmlns:p14="http://schemas.microsoft.com/office/powerpoint/2010/main" val="409109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These are some challenging cases where pushing is necessary.</a:t>
            </a:r>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17</a:t>
            </a:fld>
            <a:endParaRPr lang="ko-KR" altLang="en-US"/>
          </a:p>
        </p:txBody>
      </p:sp>
    </p:spTree>
    <p:extLst>
      <p:ext uri="{BB962C8B-B14F-4D97-AF65-F5344CB8AC3E}">
        <p14:creationId xmlns:p14="http://schemas.microsoft.com/office/powerpoint/2010/main" val="373333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With random, challenging, and novel object arrangements, proposed method outperformed the baseline in almost every cases. </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18</a:t>
            </a:fld>
            <a:endParaRPr lang="ko-KR" altLang="en-US"/>
          </a:p>
        </p:txBody>
      </p:sp>
    </p:spTree>
    <p:extLst>
      <p:ext uri="{BB962C8B-B14F-4D97-AF65-F5344CB8AC3E}">
        <p14:creationId xmlns:p14="http://schemas.microsoft.com/office/powerpoint/2010/main" val="70748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proposed method achieved better completion and grasp success than the baseline even in a goal agnostic condition.</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19</a:t>
            </a:fld>
            <a:endParaRPr lang="ko-KR" altLang="en-US"/>
          </a:p>
        </p:txBody>
      </p:sp>
    </p:spTree>
    <p:extLst>
      <p:ext uri="{BB962C8B-B14F-4D97-AF65-F5344CB8AC3E}">
        <p14:creationId xmlns:p14="http://schemas.microsoft.com/office/powerpoint/2010/main" val="428473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Before getting deeper, I’ll briefly review about </a:t>
            </a:r>
            <a:r>
              <a:rPr lang="en-US" altLang="ko-KR" sz="1200" kern="0" spc="-48" dirty="0">
                <a:solidFill>
                  <a:schemeClr val="tx1">
                    <a:lumMod val="95000"/>
                    <a:lumOff val="5000"/>
                  </a:schemeClr>
                </a:solidFill>
                <a:latin typeface="Merriweather" panose="00000500000000000000" pitchFamily="2" charset="0"/>
                <a:cs typeface="Poppins" pitchFamily="34" charset="-120"/>
              </a:rPr>
              <a:t>Reactive Navigation in Crowds for Non-holonomic Robots with Convex Bounding Shape </a:t>
            </a:r>
            <a:r>
              <a:rPr lang="en-US" altLang="ko-KR" dirty="0"/>
              <a:t>which </a:t>
            </a:r>
            <a:r>
              <a:rPr lang="ko-KR" altLang="en-US" dirty="0"/>
              <a:t>지혁 </a:t>
            </a:r>
            <a:r>
              <a:rPr lang="en-US" altLang="ko-KR" dirty="0"/>
              <a:t>presented last time. This paper tried to solve navigating through the crowd for robots with non-holonomic constraints. By considering the velocity obstacle and non-holonomic constraints they were able to avoid collision without getting too far off from the pre-defined path.</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2</a:t>
            </a:fld>
            <a:endParaRPr lang="ko-KR" altLang="en-US"/>
          </a:p>
        </p:txBody>
      </p:sp>
    </p:spTree>
    <p:extLst>
      <p:ext uri="{BB962C8B-B14F-4D97-AF65-F5344CB8AC3E}">
        <p14:creationId xmlns:p14="http://schemas.microsoft.com/office/powerpoint/2010/main" val="3305420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simulation to real world transfer was also successful without fine tuning.</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20</a:t>
            </a:fld>
            <a:endParaRPr lang="ko-KR" altLang="en-US"/>
          </a:p>
        </p:txBody>
      </p:sp>
    </p:spTree>
    <p:extLst>
      <p:ext uri="{BB962C8B-B14F-4D97-AF65-F5344CB8AC3E}">
        <p14:creationId xmlns:p14="http://schemas.microsoft.com/office/powerpoint/2010/main" val="1712438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Back to the main content. Before moving on I’d like to stress the title one more time. </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3</a:t>
            </a:fld>
            <a:endParaRPr lang="ko-KR" altLang="en-US"/>
          </a:p>
        </p:txBody>
      </p:sp>
    </p:spTree>
    <p:extLst>
      <p:ext uri="{BB962C8B-B14F-4D97-AF65-F5344CB8AC3E}">
        <p14:creationId xmlns:p14="http://schemas.microsoft.com/office/powerpoint/2010/main" val="417590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Ok let’s move on. These are the contents of today’s presentation.</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4</a:t>
            </a:fld>
            <a:endParaRPr lang="ko-KR" altLang="en-US"/>
          </a:p>
        </p:txBody>
      </p:sp>
    </p:spTree>
    <p:extLst>
      <p:ext uri="{BB962C8B-B14F-4D97-AF65-F5344CB8AC3E}">
        <p14:creationId xmlns:p14="http://schemas.microsoft.com/office/powerpoint/2010/main" val="427178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paper focused on the task of goal-oriented grasping, where a pre-assigned goal object is in a clutter so that pre-grasp actions are needed. As you can see in the figure, the goal object, blue cube is denoted with a red star which is impossible to grasp without pushing neighboring cubes to make a room. After pushing nearby objects to remove the clutter, goal object is graspable.</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5</a:t>
            </a:fld>
            <a:endParaRPr lang="ko-KR" altLang="en-US"/>
          </a:p>
        </p:txBody>
      </p:sp>
    </p:spTree>
    <p:extLst>
      <p:ext uri="{BB962C8B-B14F-4D97-AF65-F5344CB8AC3E}">
        <p14:creationId xmlns:p14="http://schemas.microsoft.com/office/powerpoint/2010/main" val="2473683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this task there’s a problem of reward delay since the robot gets positive reward only when it successfully grasps the goal object. In addition, joint pushing and grasping elongates the action sequence, resulting in more delay. Thus the authors focused on improving sample efficiency. They used two methods to improve sample efficiency. First, they relabeled goal to enrich the replay buffer. When</a:t>
            </a:r>
            <a:r>
              <a:rPr lang="ko-KR" altLang="en-US" dirty="0"/>
              <a:t> </a:t>
            </a:r>
            <a:r>
              <a:rPr lang="en-US" altLang="ko-KR" dirty="0"/>
              <a:t>the</a:t>
            </a:r>
            <a:r>
              <a:rPr lang="ko-KR" altLang="en-US" dirty="0"/>
              <a:t> </a:t>
            </a:r>
            <a:r>
              <a:rPr lang="en-US" altLang="ko-KR" dirty="0"/>
              <a:t>robot</a:t>
            </a:r>
            <a:r>
              <a:rPr lang="ko-KR" altLang="en-US" dirty="0"/>
              <a:t> </a:t>
            </a:r>
            <a:r>
              <a:rPr lang="en-US" altLang="ko-KR" dirty="0"/>
              <a:t>grasped a wrong object they don’t simply regard it as a failure, yet re-set the grasped object as a goal. Second, they regarded</a:t>
            </a:r>
            <a:r>
              <a:rPr lang="en-US" altLang="ko-KR" sz="1200" kern="1200" dirty="0">
                <a:solidFill>
                  <a:schemeClr val="tx1"/>
                </a:solidFill>
                <a:latin typeface="+mn-lt"/>
                <a:ea typeface="+mn-ea"/>
                <a:cs typeface="+mn-cs"/>
              </a:rPr>
              <a:t> pushing and grasping policies as a generator and a discriminator. Training the pushing policy with supervision of grasping discriminator densified pushing rewards. I’ll explain the details in the method section.</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6</a:t>
            </a:fld>
            <a:endParaRPr lang="ko-KR" altLang="en-US"/>
          </a:p>
        </p:txBody>
      </p:sp>
    </p:spTree>
    <p:extLst>
      <p:ext uri="{BB962C8B-B14F-4D97-AF65-F5344CB8AC3E}">
        <p14:creationId xmlns:p14="http://schemas.microsoft.com/office/powerpoint/2010/main" val="163216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There were several works establishing the learning strategies to develop synergies between pushing and grasping. However many works were only applicable to goal-agnostic tasks, unable to designate what to grasp.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A few works presented a goal-oriented method but relied on 3D model or needed handcraft push reward to densify the reward. This approach was hard to fully represent the interactions and lacked generalizability. To overcome such problem, this paper used a data driven reward which can optimize itself.</a:t>
            </a:r>
          </a:p>
          <a:p>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7</a:t>
            </a:fld>
            <a:endParaRPr lang="ko-KR" altLang="en-US"/>
          </a:p>
        </p:txBody>
      </p:sp>
    </p:spTree>
    <p:extLst>
      <p:ext uri="{BB962C8B-B14F-4D97-AF65-F5344CB8AC3E}">
        <p14:creationId xmlns:p14="http://schemas.microsoft.com/office/powerpoint/2010/main" val="125623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to understand how this paper trained their network, let’s briefly look at GAN. GAN is a generative model which uses two networks, generator and discriminator. From a noise vector, generator generates fake image and discriminator classifies if it is real or not. Through training, both the generator and the discriminator gets smarter and smarter, trying to outsmart one another. </a:t>
            </a:r>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8</a:t>
            </a:fld>
            <a:endParaRPr lang="ko-KR" altLang="en-US"/>
          </a:p>
        </p:txBody>
      </p:sp>
    </p:spTree>
    <p:extLst>
      <p:ext uri="{BB962C8B-B14F-4D97-AF65-F5344CB8AC3E}">
        <p14:creationId xmlns:p14="http://schemas.microsoft.com/office/powerpoint/2010/main" val="402196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a:t>Next let’s look at how it is trained. The whole framework is trained in 3 steps. First the grasping policy is trained in a relatively scattered environment. Next pushing policy is trained. With the fixed grasp net, pushing is evaluated. If the graspable probability is improved, the robot is given a pushing reward. After these two stages the grasp net and push net have a distribution mismatch problem since the grasp net is trained in a relatively scattered environment. To relieve this, alternating training is deployed which is really similar to training GAN.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8273ABD0-2952-428F-AD1B-7CA6460603CD}" type="slidenum">
              <a:rPr lang="ko-KR" altLang="en-US" smtClean="0"/>
              <a:t>9</a:t>
            </a:fld>
            <a:endParaRPr lang="ko-KR" altLang="en-US"/>
          </a:p>
        </p:txBody>
      </p:sp>
    </p:spTree>
    <p:extLst>
      <p:ext uri="{BB962C8B-B14F-4D97-AF65-F5344CB8AC3E}">
        <p14:creationId xmlns:p14="http://schemas.microsoft.com/office/powerpoint/2010/main" val="419102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06318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51555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240872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1904"/>
          </a:xfrm>
        </p:spPr>
        <p:txBody>
          <a:bodyPr/>
          <a:lstStyle/>
          <a:p>
            <a:r>
              <a:rPr lang="ko-KR" altLang="en-US" dirty="0"/>
              <a:t>마스터 제목 스타일 편집</a:t>
            </a:r>
            <a:endParaRPr lang="en-US" dirty="0"/>
          </a:p>
        </p:txBody>
      </p:sp>
      <p:sp>
        <p:nvSpPr>
          <p:cNvPr id="3" name="Content Placeholder 2"/>
          <p:cNvSpPr>
            <a:spLocks noGrp="1"/>
          </p:cNvSpPr>
          <p:nvPr>
            <p:ph idx="1"/>
          </p:nvPr>
        </p:nvSpPr>
        <p:spPr>
          <a:xfrm>
            <a:off x="838200" y="1446417"/>
            <a:ext cx="10515600" cy="4730546"/>
          </a:xfrm>
        </p:spPr>
        <p:txBody>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cxnSp>
        <p:nvCxnSpPr>
          <p:cNvPr id="8" name="직선 연결선 7">
            <a:extLst>
              <a:ext uri="{FF2B5EF4-FFF2-40B4-BE49-F238E27FC236}">
                <a16:creationId xmlns:a16="http://schemas.microsoft.com/office/drawing/2014/main" id="{5B939A17-FBAB-450B-B985-3FA72A81917D}"/>
              </a:ext>
            </a:extLst>
          </p:cNvPr>
          <p:cNvCxnSpPr/>
          <p:nvPr userDrawn="1"/>
        </p:nvCxnSpPr>
        <p:spPr>
          <a:xfrm>
            <a:off x="838200" y="1092171"/>
            <a:ext cx="10512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88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07958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04039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1198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222797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34930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7074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9D06B46B-6556-4460-BE32-8CB01688E66E}" type="datetimeFigureOut">
              <a:rPr lang="ko-KR" altLang="en-US" smtClean="0"/>
              <a:t>2023-11-05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15680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6B46B-6556-4460-BE32-8CB01688E66E}" type="datetimeFigureOut">
              <a:rPr lang="ko-KR" altLang="en-US" smtClean="0"/>
              <a:t>2023-11-05</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08485-46C8-4979-BE27-C28A6D638DFF}" type="slidenum">
              <a:rPr lang="ko-KR" altLang="en-US" smtClean="0"/>
              <a:t>‹#›</a:t>
            </a:fld>
            <a:endParaRPr lang="ko-KR" altLang="en-US"/>
          </a:p>
        </p:txBody>
      </p:sp>
    </p:spTree>
    <p:extLst>
      <p:ext uri="{BB962C8B-B14F-4D97-AF65-F5344CB8AC3E}">
        <p14:creationId xmlns:p14="http://schemas.microsoft.com/office/powerpoint/2010/main" val="463184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D807BE-7475-4BB1-A9B0-F54961A05580}"/>
              </a:ext>
            </a:extLst>
          </p:cNvPr>
          <p:cNvSpPr>
            <a:spLocks noGrp="1"/>
          </p:cNvSpPr>
          <p:nvPr>
            <p:ph type="ctrTitle"/>
          </p:nvPr>
        </p:nvSpPr>
        <p:spPr>
          <a:xfrm>
            <a:off x="1211802" y="1041399"/>
            <a:ext cx="9768396" cy="2909163"/>
          </a:xfrm>
        </p:spPr>
        <p:txBody>
          <a:bodyPr>
            <a:normAutofit fontScale="90000"/>
          </a:bodyPr>
          <a:lstStyle/>
          <a:p>
            <a:r>
              <a:rPr lang="en-US" altLang="ko-KR" dirty="0">
                <a:ea typeface="굴림" panose="020B0600000101010101" pitchFamily="50" charset="-127"/>
              </a:rPr>
              <a:t>Efficient Learning of Goal-Oriented Push-Grasping Synergy in Clutter</a:t>
            </a:r>
            <a:br>
              <a:rPr lang="en-US" altLang="ko-KR" dirty="0">
                <a:ea typeface="굴림" panose="020B0600000101010101" pitchFamily="50" charset="-127"/>
              </a:rPr>
            </a:br>
            <a:br>
              <a:rPr lang="en-US" altLang="ko-KR" dirty="0">
                <a:ea typeface="굴림" panose="020B0600000101010101" pitchFamily="50" charset="-127"/>
              </a:rPr>
            </a:br>
            <a:r>
              <a:rPr lang="en-US" altLang="ko-KR" sz="4000" dirty="0">
                <a:ea typeface="굴림" panose="020B0600000101010101" pitchFamily="50" charset="-127"/>
              </a:rPr>
              <a:t>2021 RAL</a:t>
            </a:r>
            <a:r>
              <a:rPr lang="en-US" altLang="ko-KR" sz="4000" dirty="0"/>
              <a:t> </a:t>
            </a:r>
            <a:endParaRPr lang="ko-KR" altLang="en-US" dirty="0"/>
          </a:p>
        </p:txBody>
      </p:sp>
      <p:sp>
        <p:nvSpPr>
          <p:cNvPr id="3" name="부제목 2">
            <a:extLst>
              <a:ext uri="{FF2B5EF4-FFF2-40B4-BE49-F238E27FC236}">
                <a16:creationId xmlns:a16="http://schemas.microsoft.com/office/drawing/2014/main" id="{59499E6A-4175-459B-81B7-770696F3F745}"/>
              </a:ext>
            </a:extLst>
          </p:cNvPr>
          <p:cNvSpPr>
            <a:spLocks noGrp="1"/>
          </p:cNvSpPr>
          <p:nvPr>
            <p:ph type="subTitle" idx="1"/>
          </p:nvPr>
        </p:nvSpPr>
        <p:spPr/>
        <p:txBody>
          <a:bodyPr>
            <a:normAutofit lnSpcReduction="10000"/>
          </a:bodyPr>
          <a:lstStyle/>
          <a:p>
            <a:endParaRPr lang="en-US" altLang="ko-KR" dirty="0"/>
          </a:p>
          <a:p>
            <a:endParaRPr lang="en-US" altLang="ko-KR" dirty="0"/>
          </a:p>
          <a:p>
            <a:r>
              <a:rPr lang="en-US" altLang="ko-KR" dirty="0"/>
              <a:t>23.11.06 </a:t>
            </a:r>
            <a:r>
              <a:rPr lang="en-US" altLang="ko-KR" dirty="0">
                <a:ea typeface="굴림" panose="020B0600000101010101" pitchFamily="50" charset="-127"/>
              </a:rPr>
              <a:t>1</a:t>
            </a:r>
            <a:r>
              <a:rPr lang="en-US" altLang="ko-KR" baseline="30000" dirty="0">
                <a:ea typeface="굴림" panose="020B0600000101010101" pitchFamily="50" charset="-127"/>
              </a:rPr>
              <a:t>st</a:t>
            </a:r>
            <a:r>
              <a:rPr lang="en-US" altLang="ko-KR" dirty="0">
                <a:ea typeface="굴림" panose="020B0600000101010101" pitchFamily="50" charset="-127"/>
              </a:rPr>
              <a:t> Paper Presentation</a:t>
            </a:r>
            <a:endParaRPr lang="en-US" altLang="ko-KR" dirty="0"/>
          </a:p>
          <a:p>
            <a:r>
              <a:rPr lang="en-US" altLang="ko-KR" dirty="0"/>
              <a:t>20234450 </a:t>
            </a:r>
            <a:r>
              <a:rPr lang="en-US" altLang="ko-KR" dirty="0" err="1"/>
              <a:t>Seokryun</a:t>
            </a:r>
            <a:r>
              <a:rPr lang="en-US" altLang="ko-KR" dirty="0"/>
              <a:t> Choi</a:t>
            </a:r>
            <a:endParaRPr lang="ko-KR" altLang="en-US" dirty="0"/>
          </a:p>
        </p:txBody>
      </p:sp>
      <p:grpSp>
        <p:nvGrpSpPr>
          <p:cNvPr id="6" name="그룹 5">
            <a:extLst>
              <a:ext uri="{FF2B5EF4-FFF2-40B4-BE49-F238E27FC236}">
                <a16:creationId xmlns:a16="http://schemas.microsoft.com/office/drawing/2014/main" id="{03DDE61C-E72A-4759-9AA4-7C63ACB4794B}"/>
              </a:ext>
            </a:extLst>
          </p:cNvPr>
          <p:cNvGrpSpPr/>
          <p:nvPr/>
        </p:nvGrpSpPr>
        <p:grpSpPr>
          <a:xfrm>
            <a:off x="103078" y="6439486"/>
            <a:ext cx="5806985" cy="357621"/>
            <a:chOff x="100483" y="6430041"/>
            <a:chExt cx="5806985" cy="357621"/>
          </a:xfrm>
        </p:grpSpPr>
        <p:sp>
          <p:nvSpPr>
            <p:cNvPr id="7" name="TextBox 5">
              <a:extLst>
                <a:ext uri="{FF2B5EF4-FFF2-40B4-BE49-F238E27FC236}">
                  <a16:creationId xmlns:a16="http://schemas.microsoft.com/office/drawing/2014/main" id="{75B3C8F0-4298-4D43-BB32-2F7C716D7673}"/>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8" name="Picture 5">
              <a:extLst>
                <a:ext uri="{FF2B5EF4-FFF2-40B4-BE49-F238E27FC236}">
                  <a16:creationId xmlns:a16="http://schemas.microsoft.com/office/drawing/2014/main" id="{E7972F28-4586-4422-8D0F-3A270F8010A8}"/>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9" name="그림 8">
            <a:extLst>
              <a:ext uri="{FF2B5EF4-FFF2-40B4-BE49-F238E27FC236}">
                <a16:creationId xmlns:a16="http://schemas.microsoft.com/office/drawing/2014/main" id="{E045FBCA-A5C5-47DB-878C-9E6446372C80}"/>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421336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a:xfrm>
            <a:off x="838200" y="1446417"/>
            <a:ext cx="10515600" cy="4730546"/>
          </a:xfrm>
        </p:spPr>
        <p:txBody>
          <a:bodyPr/>
          <a:lstStyle/>
          <a:p>
            <a:pPr>
              <a:lnSpc>
                <a:spcPct val="150000"/>
              </a:lnSpc>
            </a:pPr>
            <a:r>
              <a:rPr lang="en-US" altLang="ko-KR" sz="3600" dirty="0">
                <a:latin typeface="+mj-lt"/>
              </a:rPr>
              <a:t>Relabeling</a:t>
            </a:r>
            <a:r>
              <a:rPr lang="ko-KR" altLang="en-US" sz="3600" dirty="0">
                <a:latin typeface="+mj-lt"/>
              </a:rPr>
              <a:t> </a:t>
            </a:r>
            <a:r>
              <a:rPr lang="en-US" altLang="ko-KR" sz="3600" dirty="0">
                <a:latin typeface="+mj-lt"/>
              </a:rPr>
              <a:t>:</a:t>
            </a:r>
            <a:r>
              <a:rPr lang="ko-KR" altLang="en-US" sz="3600" dirty="0">
                <a:latin typeface="+mj-lt"/>
              </a:rPr>
              <a:t> </a:t>
            </a:r>
            <a:r>
              <a:rPr lang="en-US" altLang="ko-KR" sz="3600" dirty="0">
                <a:latin typeface="+mj-lt"/>
              </a:rPr>
              <a:t>if</a:t>
            </a:r>
            <a:r>
              <a:rPr lang="ko-KR" altLang="en-US" sz="3600" dirty="0">
                <a:latin typeface="+mj-lt"/>
              </a:rPr>
              <a:t> </a:t>
            </a:r>
            <a:r>
              <a:rPr lang="en-US" altLang="ko-KR" sz="3600" dirty="0">
                <a:latin typeface="+mj-lt"/>
              </a:rPr>
              <a:t>successfully grasped an object that’s not a goal, relabel the goal of corresponding experience in the replay buffer -&gt; improved sample efficiency</a:t>
            </a:r>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815744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9" name="그림 8">
            <a:extLst>
              <a:ext uri="{FF2B5EF4-FFF2-40B4-BE49-F238E27FC236}">
                <a16:creationId xmlns:a16="http://schemas.microsoft.com/office/drawing/2014/main" id="{5300E9C4-04CD-4538-878A-B08E9751369B}"/>
              </a:ext>
            </a:extLst>
          </p:cNvPr>
          <p:cNvPicPr>
            <a:picLocks noChangeAspect="1"/>
          </p:cNvPicPr>
          <p:nvPr/>
        </p:nvPicPr>
        <p:blipFill>
          <a:blip r:embed="rId5"/>
          <a:stretch>
            <a:fillRect/>
          </a:stretch>
        </p:blipFill>
        <p:spPr>
          <a:xfrm>
            <a:off x="2567565" y="2011702"/>
            <a:ext cx="7056867" cy="1139049"/>
          </a:xfrm>
          <a:prstGeom prst="rect">
            <a:avLst/>
          </a:prstGeom>
        </p:spPr>
      </p:pic>
      <p:pic>
        <p:nvPicPr>
          <p:cNvPr id="10" name="그림 9">
            <a:extLst>
              <a:ext uri="{FF2B5EF4-FFF2-40B4-BE49-F238E27FC236}">
                <a16:creationId xmlns:a16="http://schemas.microsoft.com/office/drawing/2014/main" id="{144362F4-0645-452D-A93B-E1509D5B477B}"/>
              </a:ext>
            </a:extLst>
          </p:cNvPr>
          <p:cNvPicPr>
            <a:picLocks noChangeAspect="1"/>
          </p:cNvPicPr>
          <p:nvPr/>
        </p:nvPicPr>
        <p:blipFill>
          <a:blip r:embed="rId6"/>
          <a:stretch>
            <a:fillRect/>
          </a:stretch>
        </p:blipFill>
        <p:spPr>
          <a:xfrm>
            <a:off x="3044354" y="3722569"/>
            <a:ext cx="6103291" cy="557742"/>
          </a:xfrm>
          <a:prstGeom prst="rect">
            <a:avLst/>
          </a:prstGeom>
        </p:spPr>
      </p:pic>
      <p:pic>
        <p:nvPicPr>
          <p:cNvPr id="11" name="그림 10">
            <a:extLst>
              <a:ext uri="{FF2B5EF4-FFF2-40B4-BE49-F238E27FC236}">
                <a16:creationId xmlns:a16="http://schemas.microsoft.com/office/drawing/2014/main" id="{F74102AA-CE89-4634-83B3-701E90BE627C}"/>
              </a:ext>
            </a:extLst>
          </p:cNvPr>
          <p:cNvPicPr>
            <a:picLocks noChangeAspect="1"/>
          </p:cNvPicPr>
          <p:nvPr/>
        </p:nvPicPr>
        <p:blipFill>
          <a:blip r:embed="rId7"/>
          <a:stretch>
            <a:fillRect/>
          </a:stretch>
        </p:blipFill>
        <p:spPr>
          <a:xfrm>
            <a:off x="4655144" y="5024983"/>
            <a:ext cx="2509838" cy="557742"/>
          </a:xfrm>
          <a:prstGeom prst="rect">
            <a:avLst/>
          </a:prstGeom>
        </p:spPr>
      </p:pic>
    </p:spTree>
    <p:extLst>
      <p:ext uri="{BB962C8B-B14F-4D97-AF65-F5344CB8AC3E}">
        <p14:creationId xmlns:p14="http://schemas.microsoft.com/office/powerpoint/2010/main" val="208314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en-US" altLang="ko-KR" sz="3600" dirty="0">
                <a:latin typeface="+mj-lt"/>
              </a:rPr>
              <a:t>Alternating training</a:t>
            </a:r>
          </a:p>
          <a:p>
            <a:endParaRPr lang="en-US" altLang="ko-KR" sz="3600" dirty="0">
              <a:latin typeface="+mj-lt"/>
            </a:endParaRPr>
          </a:p>
          <a:p>
            <a:pPr lvl="1"/>
            <a:r>
              <a:rPr lang="en-US" altLang="ko-KR" sz="3200" dirty="0">
                <a:latin typeface="+mj-lt"/>
              </a:rPr>
              <a:t>Relieves the mismatch between grasping policy and pushing policy</a:t>
            </a:r>
          </a:p>
          <a:p>
            <a:pPr lvl="1"/>
            <a:endParaRPr lang="en-US" altLang="ko-KR" sz="3200" dirty="0">
              <a:latin typeface="+mj-lt"/>
            </a:endParaRPr>
          </a:p>
          <a:p>
            <a:pPr lvl="1"/>
            <a:r>
              <a:rPr lang="en-US" altLang="ko-KR" sz="3200" dirty="0">
                <a:latin typeface="+mj-lt"/>
              </a:rPr>
              <a:t>Grasping policy learns to perform better in cluttered scene</a:t>
            </a:r>
          </a:p>
          <a:p>
            <a:pPr lvl="1"/>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698377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20C4230C-37C6-4999-841E-00916A648F83}"/>
              </a:ext>
            </a:extLst>
          </p:cNvPr>
          <p:cNvPicPr>
            <a:picLocks noChangeAspect="1"/>
          </p:cNvPicPr>
          <p:nvPr/>
        </p:nvPicPr>
        <p:blipFill>
          <a:blip r:embed="rId5"/>
          <a:stretch>
            <a:fillRect/>
          </a:stretch>
        </p:blipFill>
        <p:spPr>
          <a:xfrm>
            <a:off x="1906741" y="1483120"/>
            <a:ext cx="8225325" cy="4657140"/>
          </a:xfrm>
          <a:prstGeom prst="rect">
            <a:avLst/>
          </a:prstGeom>
        </p:spPr>
      </p:pic>
    </p:spTree>
    <p:extLst>
      <p:ext uri="{BB962C8B-B14F-4D97-AF65-F5344CB8AC3E}">
        <p14:creationId xmlns:p14="http://schemas.microsoft.com/office/powerpoint/2010/main" val="198909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en-US" altLang="ko-KR" sz="3600" dirty="0">
                <a:latin typeface="+mj-lt"/>
              </a:rPr>
              <a:t>1) Is it capable of speeding up the training process</a:t>
            </a:r>
          </a:p>
          <a:p>
            <a:r>
              <a:rPr lang="en-US" altLang="ko-KR" sz="3600" dirty="0">
                <a:latin typeface="+mj-lt"/>
              </a:rPr>
              <a:t>2) Is it effective with unseen and challenging arrangements</a:t>
            </a:r>
          </a:p>
          <a:p>
            <a:r>
              <a:rPr lang="en-US" altLang="ko-KR" sz="3600" dirty="0">
                <a:latin typeface="+mj-lt"/>
              </a:rPr>
              <a:t>3) Is it able to extend to goal-agnostic conditions</a:t>
            </a:r>
          </a:p>
          <a:p>
            <a:r>
              <a:rPr lang="en-US" altLang="ko-KR" sz="3600" dirty="0">
                <a:latin typeface="+mj-lt"/>
              </a:rPr>
              <a:t>4) Is it able to transfer from simulation to real world w/o fine tuning </a:t>
            </a:r>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135875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FAE0A95A-06BB-49AE-85D2-78B03B827483}"/>
              </a:ext>
            </a:extLst>
          </p:cNvPr>
          <p:cNvPicPr>
            <a:picLocks noChangeAspect="1"/>
          </p:cNvPicPr>
          <p:nvPr/>
        </p:nvPicPr>
        <p:blipFill>
          <a:blip r:embed="rId5"/>
          <a:stretch>
            <a:fillRect/>
          </a:stretch>
        </p:blipFill>
        <p:spPr>
          <a:xfrm>
            <a:off x="1417468" y="1681306"/>
            <a:ext cx="9357064" cy="3010722"/>
          </a:xfrm>
          <a:prstGeom prst="rect">
            <a:avLst/>
          </a:prstGeom>
        </p:spPr>
      </p:pic>
      <p:pic>
        <p:nvPicPr>
          <p:cNvPr id="9" name="그림 8">
            <a:extLst>
              <a:ext uri="{FF2B5EF4-FFF2-40B4-BE49-F238E27FC236}">
                <a16:creationId xmlns:a16="http://schemas.microsoft.com/office/drawing/2014/main" id="{F5B40905-CB80-4849-8B6F-3159F7F3A1EC}"/>
              </a:ext>
            </a:extLst>
          </p:cNvPr>
          <p:cNvPicPr>
            <a:picLocks noChangeAspect="1"/>
          </p:cNvPicPr>
          <p:nvPr/>
        </p:nvPicPr>
        <p:blipFill>
          <a:blip r:embed="rId6"/>
          <a:stretch>
            <a:fillRect/>
          </a:stretch>
        </p:blipFill>
        <p:spPr>
          <a:xfrm>
            <a:off x="2482883" y="4865099"/>
            <a:ext cx="7381875" cy="876300"/>
          </a:xfrm>
          <a:prstGeom prst="rect">
            <a:avLst/>
          </a:prstGeom>
        </p:spPr>
      </p:pic>
    </p:spTree>
    <p:extLst>
      <p:ext uri="{BB962C8B-B14F-4D97-AF65-F5344CB8AC3E}">
        <p14:creationId xmlns:p14="http://schemas.microsoft.com/office/powerpoint/2010/main" val="40768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ko-KR" altLang="en-US" dirty="0" err="1"/>
              <a:t>ㅁ</a:t>
            </a:r>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47C5AA81-0DFE-4051-BA09-79E07D3E1E14}"/>
              </a:ext>
            </a:extLst>
          </p:cNvPr>
          <p:cNvPicPr>
            <a:picLocks noChangeAspect="1"/>
          </p:cNvPicPr>
          <p:nvPr/>
        </p:nvPicPr>
        <p:blipFill>
          <a:blip r:embed="rId5"/>
          <a:stretch>
            <a:fillRect/>
          </a:stretch>
        </p:blipFill>
        <p:spPr>
          <a:xfrm>
            <a:off x="1120878" y="1159977"/>
            <a:ext cx="9408040" cy="4815578"/>
          </a:xfrm>
          <a:prstGeom prst="rect">
            <a:avLst/>
          </a:prstGeom>
        </p:spPr>
      </p:pic>
      <p:pic>
        <p:nvPicPr>
          <p:cNvPr id="9" name="그림 8">
            <a:extLst>
              <a:ext uri="{FF2B5EF4-FFF2-40B4-BE49-F238E27FC236}">
                <a16:creationId xmlns:a16="http://schemas.microsoft.com/office/drawing/2014/main" id="{EF07580F-003B-4958-8819-A61F4FE0BFE0}"/>
              </a:ext>
            </a:extLst>
          </p:cNvPr>
          <p:cNvPicPr>
            <a:picLocks noChangeAspect="1"/>
          </p:cNvPicPr>
          <p:nvPr/>
        </p:nvPicPr>
        <p:blipFill>
          <a:blip r:embed="rId6"/>
          <a:stretch>
            <a:fillRect/>
          </a:stretch>
        </p:blipFill>
        <p:spPr>
          <a:xfrm>
            <a:off x="2462013" y="6092824"/>
            <a:ext cx="6896100" cy="400050"/>
          </a:xfrm>
          <a:prstGeom prst="rect">
            <a:avLst/>
          </a:prstGeom>
        </p:spPr>
      </p:pic>
    </p:spTree>
    <p:extLst>
      <p:ext uri="{BB962C8B-B14F-4D97-AF65-F5344CB8AC3E}">
        <p14:creationId xmlns:p14="http://schemas.microsoft.com/office/powerpoint/2010/main" val="498130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ko-KR" altLang="en-US" dirty="0" err="1"/>
              <a:t>ㅁ</a:t>
            </a:r>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A652C776-8906-49D9-8BFB-B0A3B536A773}"/>
              </a:ext>
            </a:extLst>
          </p:cNvPr>
          <p:cNvPicPr>
            <a:picLocks noChangeAspect="1"/>
          </p:cNvPicPr>
          <p:nvPr/>
        </p:nvPicPr>
        <p:blipFill>
          <a:blip r:embed="rId5"/>
          <a:stretch>
            <a:fillRect/>
          </a:stretch>
        </p:blipFill>
        <p:spPr>
          <a:xfrm>
            <a:off x="0" y="1466964"/>
            <a:ext cx="12192000" cy="3924072"/>
          </a:xfrm>
          <a:prstGeom prst="rect">
            <a:avLst/>
          </a:prstGeom>
        </p:spPr>
      </p:pic>
      <p:pic>
        <p:nvPicPr>
          <p:cNvPr id="9" name="그림 8">
            <a:extLst>
              <a:ext uri="{FF2B5EF4-FFF2-40B4-BE49-F238E27FC236}">
                <a16:creationId xmlns:a16="http://schemas.microsoft.com/office/drawing/2014/main" id="{F136EF1F-B44C-41DB-A98F-488E2ADB3D3F}"/>
              </a:ext>
            </a:extLst>
          </p:cNvPr>
          <p:cNvPicPr>
            <a:picLocks noChangeAspect="1"/>
          </p:cNvPicPr>
          <p:nvPr/>
        </p:nvPicPr>
        <p:blipFill>
          <a:blip r:embed="rId6"/>
          <a:stretch>
            <a:fillRect/>
          </a:stretch>
        </p:blipFill>
        <p:spPr>
          <a:xfrm>
            <a:off x="2774916" y="5572229"/>
            <a:ext cx="7400925" cy="809625"/>
          </a:xfrm>
          <a:prstGeom prst="rect">
            <a:avLst/>
          </a:prstGeom>
        </p:spPr>
      </p:pic>
    </p:spTree>
    <p:extLst>
      <p:ext uri="{BB962C8B-B14F-4D97-AF65-F5344CB8AC3E}">
        <p14:creationId xmlns:p14="http://schemas.microsoft.com/office/powerpoint/2010/main" val="198721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CADC22E5-B9BC-47AA-8B7B-21AB6A7ED9E0}"/>
              </a:ext>
            </a:extLst>
          </p:cNvPr>
          <p:cNvPicPr>
            <a:picLocks noChangeAspect="1"/>
          </p:cNvPicPr>
          <p:nvPr/>
        </p:nvPicPr>
        <p:blipFill>
          <a:blip r:embed="rId5"/>
          <a:stretch>
            <a:fillRect/>
          </a:stretch>
        </p:blipFill>
        <p:spPr>
          <a:xfrm>
            <a:off x="2333625" y="2124075"/>
            <a:ext cx="7524750" cy="2609850"/>
          </a:xfrm>
          <a:prstGeom prst="rect">
            <a:avLst/>
          </a:prstGeom>
        </p:spPr>
      </p:pic>
    </p:spTree>
    <p:extLst>
      <p:ext uri="{BB962C8B-B14F-4D97-AF65-F5344CB8AC3E}">
        <p14:creationId xmlns:p14="http://schemas.microsoft.com/office/powerpoint/2010/main" val="4323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pic>
        <p:nvPicPr>
          <p:cNvPr id="10" name="내용 개체 틀 9">
            <a:extLst>
              <a:ext uri="{FF2B5EF4-FFF2-40B4-BE49-F238E27FC236}">
                <a16:creationId xmlns:a16="http://schemas.microsoft.com/office/drawing/2014/main" id="{B8A7CBCD-65DE-4BA0-A115-5E0611A0E0C8}"/>
              </a:ext>
            </a:extLst>
          </p:cNvPr>
          <p:cNvPicPr>
            <a:picLocks noGrp="1" noChangeAspect="1"/>
          </p:cNvPicPr>
          <p:nvPr>
            <p:ph idx="1"/>
          </p:nvPr>
        </p:nvPicPr>
        <p:blipFill>
          <a:blip r:embed="rId3"/>
          <a:stretch>
            <a:fillRect/>
          </a:stretch>
        </p:blipFill>
        <p:spPr>
          <a:xfrm>
            <a:off x="2028824" y="5399458"/>
            <a:ext cx="8134352" cy="660658"/>
          </a:xfrm>
          <a:prstGeom prst="rect">
            <a:avLst/>
          </a:prstGeom>
        </p:spPr>
      </p:pic>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5"/>
          <a:stretch>
            <a:fillRect/>
          </a:stretch>
        </p:blipFill>
        <p:spPr>
          <a:xfrm>
            <a:off x="11118848" y="6492875"/>
            <a:ext cx="970074" cy="276999"/>
          </a:xfrm>
          <a:prstGeom prst="rect">
            <a:avLst/>
          </a:prstGeom>
        </p:spPr>
      </p:pic>
      <p:pic>
        <p:nvPicPr>
          <p:cNvPr id="9" name="그림 8">
            <a:extLst>
              <a:ext uri="{FF2B5EF4-FFF2-40B4-BE49-F238E27FC236}">
                <a16:creationId xmlns:a16="http://schemas.microsoft.com/office/drawing/2014/main" id="{AA581D48-B64C-4CFC-9DFA-79562ACEF610}"/>
              </a:ext>
            </a:extLst>
          </p:cNvPr>
          <p:cNvPicPr>
            <a:picLocks noChangeAspect="1"/>
          </p:cNvPicPr>
          <p:nvPr/>
        </p:nvPicPr>
        <p:blipFill>
          <a:blip r:embed="rId6"/>
          <a:stretch>
            <a:fillRect/>
          </a:stretch>
        </p:blipFill>
        <p:spPr>
          <a:xfrm>
            <a:off x="1824030" y="1481094"/>
            <a:ext cx="8543938" cy="3542285"/>
          </a:xfrm>
          <a:prstGeom prst="rect">
            <a:avLst/>
          </a:prstGeom>
        </p:spPr>
      </p:pic>
    </p:spTree>
    <p:extLst>
      <p:ext uri="{BB962C8B-B14F-4D97-AF65-F5344CB8AC3E}">
        <p14:creationId xmlns:p14="http://schemas.microsoft.com/office/powerpoint/2010/main" val="41850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Review</a:t>
            </a:r>
            <a:r>
              <a:rPr lang="ko-KR" altLang="en-US" dirty="0"/>
              <a:t> </a:t>
            </a:r>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a:xfrm>
            <a:off x="838200" y="1446417"/>
            <a:ext cx="10515600" cy="4730546"/>
          </a:xfrm>
        </p:spPr>
        <p:txBody>
          <a:bodyPr>
            <a:normAutofit/>
          </a:bodyPr>
          <a:lstStyle/>
          <a:p>
            <a:r>
              <a:rPr lang="en-US" altLang="ko-KR" sz="3600" dirty="0">
                <a:latin typeface="+mj-lt"/>
              </a:rPr>
              <a:t>Reactive Driving Support (RDS)</a:t>
            </a:r>
          </a:p>
          <a:p>
            <a:pPr marL="628650" lvl="1" indent="-171450">
              <a:lnSpc>
                <a:spcPct val="150000"/>
              </a:lnSpc>
            </a:pPr>
            <a:r>
              <a:rPr lang="en-US" altLang="ko-KR" sz="3200" dirty="0">
                <a:latin typeface="+mj-lt"/>
              </a:rPr>
              <a:t>Using capsule model to describe the robot’s shape</a:t>
            </a:r>
          </a:p>
          <a:p>
            <a:pPr marL="628650" lvl="1" indent="-171450">
              <a:lnSpc>
                <a:spcPct val="150000"/>
              </a:lnSpc>
            </a:pPr>
            <a:r>
              <a:rPr lang="en-US" altLang="ko-KR" sz="3200" dirty="0">
                <a:latin typeface="+mj-lt"/>
              </a:rPr>
              <a:t>Model accounts for non-holonomic kinematics preventing sideways motions</a:t>
            </a:r>
          </a:p>
          <a:p>
            <a:endParaRPr lang="en-US" altLang="ko-KR" b="1"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en-US" altLang="ko-KR" dirty="0"/>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4C9ADBBA-91D6-425A-A810-49AF3287B241}"/>
              </a:ext>
            </a:extLst>
          </p:cNvPr>
          <p:cNvPicPr>
            <a:picLocks noChangeAspect="1"/>
          </p:cNvPicPr>
          <p:nvPr/>
        </p:nvPicPr>
        <p:blipFill>
          <a:blip r:embed="rId5"/>
          <a:stretch>
            <a:fillRect/>
          </a:stretch>
        </p:blipFill>
        <p:spPr>
          <a:xfrm>
            <a:off x="694863" y="4240749"/>
            <a:ext cx="2440541" cy="1359003"/>
          </a:xfrm>
          <a:prstGeom prst="rect">
            <a:avLst/>
          </a:prstGeom>
        </p:spPr>
      </p:pic>
      <p:pic>
        <p:nvPicPr>
          <p:cNvPr id="9" name="그림 8">
            <a:extLst>
              <a:ext uri="{FF2B5EF4-FFF2-40B4-BE49-F238E27FC236}">
                <a16:creationId xmlns:a16="http://schemas.microsoft.com/office/drawing/2014/main" id="{9ACCCBA9-A328-4454-BDEB-9782D0CB4175}"/>
              </a:ext>
            </a:extLst>
          </p:cNvPr>
          <p:cNvPicPr>
            <a:picLocks noChangeAspect="1"/>
          </p:cNvPicPr>
          <p:nvPr/>
        </p:nvPicPr>
        <p:blipFill>
          <a:blip r:embed="rId6"/>
          <a:stretch>
            <a:fillRect/>
          </a:stretch>
        </p:blipFill>
        <p:spPr>
          <a:xfrm>
            <a:off x="3739407" y="4240751"/>
            <a:ext cx="2085691" cy="1359003"/>
          </a:xfrm>
          <a:prstGeom prst="rect">
            <a:avLst/>
          </a:prstGeom>
        </p:spPr>
      </p:pic>
      <p:pic>
        <p:nvPicPr>
          <p:cNvPr id="10" name="그림 9">
            <a:extLst>
              <a:ext uri="{FF2B5EF4-FFF2-40B4-BE49-F238E27FC236}">
                <a16:creationId xmlns:a16="http://schemas.microsoft.com/office/drawing/2014/main" id="{AE4BBDCE-A9A6-4622-A015-ED1054234F7F}"/>
              </a:ext>
            </a:extLst>
          </p:cNvPr>
          <p:cNvPicPr>
            <a:picLocks noChangeAspect="1"/>
          </p:cNvPicPr>
          <p:nvPr/>
        </p:nvPicPr>
        <p:blipFill>
          <a:blip r:embed="rId7"/>
          <a:stretch>
            <a:fillRect/>
          </a:stretch>
        </p:blipFill>
        <p:spPr>
          <a:xfrm>
            <a:off x="6238659" y="4240752"/>
            <a:ext cx="2402277" cy="1359003"/>
          </a:xfrm>
          <a:prstGeom prst="rect">
            <a:avLst/>
          </a:prstGeom>
        </p:spPr>
      </p:pic>
      <p:pic>
        <p:nvPicPr>
          <p:cNvPr id="11" name="그림 10">
            <a:extLst>
              <a:ext uri="{FF2B5EF4-FFF2-40B4-BE49-F238E27FC236}">
                <a16:creationId xmlns:a16="http://schemas.microsoft.com/office/drawing/2014/main" id="{C7F8BBD0-7970-4EDB-8B2F-4C1D725464E6}"/>
              </a:ext>
            </a:extLst>
          </p:cNvPr>
          <p:cNvPicPr>
            <a:picLocks noChangeAspect="1"/>
          </p:cNvPicPr>
          <p:nvPr/>
        </p:nvPicPr>
        <p:blipFill>
          <a:blip r:embed="rId8"/>
          <a:stretch>
            <a:fillRect/>
          </a:stretch>
        </p:blipFill>
        <p:spPr>
          <a:xfrm>
            <a:off x="9054498" y="4240751"/>
            <a:ext cx="2113357" cy="1389317"/>
          </a:xfrm>
          <a:prstGeom prst="rect">
            <a:avLst/>
          </a:prstGeom>
        </p:spPr>
      </p:pic>
      <p:sp>
        <p:nvSpPr>
          <p:cNvPr id="13" name="Text 1">
            <a:extLst>
              <a:ext uri="{FF2B5EF4-FFF2-40B4-BE49-F238E27FC236}">
                <a16:creationId xmlns:a16="http://schemas.microsoft.com/office/drawing/2014/main" id="{D5AC63DE-8BAF-4F12-B077-555D875D4AC2}"/>
              </a:ext>
            </a:extLst>
          </p:cNvPr>
          <p:cNvSpPr/>
          <p:nvPr/>
        </p:nvSpPr>
        <p:spPr>
          <a:xfrm>
            <a:off x="633819" y="1159509"/>
            <a:ext cx="6030751" cy="457200"/>
          </a:xfrm>
          <a:prstGeom prst="rect">
            <a:avLst/>
          </a:prstGeom>
          <a:noFill/>
          <a:ln/>
        </p:spPr>
        <p:txBody>
          <a:bodyPr wrap="square" lIns="0" tIns="0" rIns="0" bIns="0" rtlCol="0" anchor="t"/>
          <a:lstStyle/>
          <a:p>
            <a:pPr>
              <a:lnSpc>
                <a:spcPts val="3600"/>
              </a:lnSpc>
            </a:pPr>
            <a:endParaRPr lang="en-US" altLang="ko-KR" sz="2400" b="1" dirty="0"/>
          </a:p>
        </p:txBody>
      </p:sp>
    </p:spTree>
    <p:extLst>
      <p:ext uri="{BB962C8B-B14F-4D97-AF65-F5344CB8AC3E}">
        <p14:creationId xmlns:p14="http://schemas.microsoft.com/office/powerpoint/2010/main" val="84211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Result</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10" name="그림 9">
            <a:extLst>
              <a:ext uri="{FF2B5EF4-FFF2-40B4-BE49-F238E27FC236}">
                <a16:creationId xmlns:a16="http://schemas.microsoft.com/office/drawing/2014/main" id="{22F30C59-67CC-4B69-8F2A-67249B0F6EBC}"/>
              </a:ext>
            </a:extLst>
          </p:cNvPr>
          <p:cNvPicPr>
            <a:picLocks noChangeAspect="1"/>
          </p:cNvPicPr>
          <p:nvPr/>
        </p:nvPicPr>
        <p:blipFill>
          <a:blip r:embed="rId5"/>
          <a:stretch>
            <a:fillRect/>
          </a:stretch>
        </p:blipFill>
        <p:spPr>
          <a:xfrm>
            <a:off x="838199" y="1714197"/>
            <a:ext cx="10515600" cy="2425833"/>
          </a:xfrm>
          <a:prstGeom prst="rect">
            <a:avLst/>
          </a:prstGeom>
        </p:spPr>
      </p:pic>
      <p:pic>
        <p:nvPicPr>
          <p:cNvPr id="11" name="그림 10">
            <a:extLst>
              <a:ext uri="{FF2B5EF4-FFF2-40B4-BE49-F238E27FC236}">
                <a16:creationId xmlns:a16="http://schemas.microsoft.com/office/drawing/2014/main" id="{C8DE9BA5-C2CD-4454-AAFB-C8E3099DD0BB}"/>
              </a:ext>
            </a:extLst>
          </p:cNvPr>
          <p:cNvPicPr>
            <a:picLocks noChangeAspect="1"/>
          </p:cNvPicPr>
          <p:nvPr/>
        </p:nvPicPr>
        <p:blipFill>
          <a:blip r:embed="rId6"/>
          <a:stretch>
            <a:fillRect/>
          </a:stretch>
        </p:blipFill>
        <p:spPr>
          <a:xfrm>
            <a:off x="1548541" y="4407810"/>
            <a:ext cx="9094917" cy="1281834"/>
          </a:xfrm>
          <a:prstGeom prst="rect">
            <a:avLst/>
          </a:prstGeom>
        </p:spPr>
      </p:pic>
    </p:spTree>
    <p:extLst>
      <p:ext uri="{BB962C8B-B14F-4D97-AF65-F5344CB8AC3E}">
        <p14:creationId xmlns:p14="http://schemas.microsoft.com/office/powerpoint/2010/main" val="315003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Conclusion</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4000" dirty="0">
                <a:latin typeface="+mj-lt"/>
              </a:rPr>
              <a:t>Sped up the training process</a:t>
            </a:r>
          </a:p>
          <a:p>
            <a:endParaRPr lang="en-US" altLang="ko-KR" sz="4000" dirty="0">
              <a:latin typeface="+mj-lt"/>
            </a:endParaRPr>
          </a:p>
          <a:p>
            <a:r>
              <a:rPr lang="en-US" altLang="ko-KR" sz="4000" dirty="0">
                <a:latin typeface="+mj-lt"/>
              </a:rPr>
              <a:t>Capable of generalizing from simulation to real-world</a:t>
            </a:r>
          </a:p>
          <a:p>
            <a:endParaRPr lang="en-US" altLang="ko-KR" sz="4000" dirty="0">
              <a:latin typeface="+mj-lt"/>
            </a:endParaRPr>
          </a:p>
          <a:p>
            <a:r>
              <a:rPr lang="en-US" altLang="ko-KR" sz="4000" dirty="0">
                <a:latin typeface="+mj-lt"/>
              </a:rPr>
              <a:t>Also achieves a good performance on goal-agnostic condition</a:t>
            </a:r>
            <a:endParaRPr lang="ko-KR" altLang="en-US" sz="40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3"/>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69258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Quiz</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en-US" altLang="ko-KR" sz="3200" dirty="0">
                <a:latin typeface="+mj-lt"/>
              </a:rPr>
              <a:t>1. This paper brought the concept from a renowned generative model for training. What is this model called?</a:t>
            </a:r>
          </a:p>
          <a:p>
            <a:r>
              <a:rPr lang="en-US" altLang="ko-KR" sz="3200" dirty="0">
                <a:latin typeface="+mj-lt"/>
              </a:rPr>
              <a:t>2. There were 4 components from the title which I stressed throughout the presentation. Which one is not that component?</a:t>
            </a:r>
          </a:p>
          <a:p>
            <a:pPr lvl="1"/>
            <a:r>
              <a:rPr lang="en-US" altLang="ko-KR" sz="2800" dirty="0">
                <a:latin typeface="+mj-lt"/>
              </a:rPr>
              <a:t>A. Efficient learning</a:t>
            </a:r>
          </a:p>
          <a:p>
            <a:pPr lvl="1"/>
            <a:r>
              <a:rPr lang="en-US" altLang="ko-KR" sz="2800" dirty="0">
                <a:latin typeface="+mj-lt"/>
              </a:rPr>
              <a:t>B. Goal agnostic</a:t>
            </a:r>
          </a:p>
          <a:p>
            <a:pPr lvl="1"/>
            <a:r>
              <a:rPr lang="en-US" altLang="ko-KR" sz="2800" dirty="0">
                <a:latin typeface="+mj-lt"/>
              </a:rPr>
              <a:t>C. Push-grasping</a:t>
            </a:r>
          </a:p>
          <a:p>
            <a:pPr lvl="1"/>
            <a:r>
              <a:rPr lang="en-US" altLang="ko-KR" sz="2800" dirty="0">
                <a:latin typeface="+mj-lt"/>
              </a:rPr>
              <a:t>D. In clutter</a:t>
            </a:r>
          </a:p>
          <a:p>
            <a:endParaRPr lang="en-US" altLang="ko-KR" dirty="0"/>
          </a:p>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3"/>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223485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FD807BE-7475-4BB1-A9B0-F54961A05580}"/>
              </a:ext>
            </a:extLst>
          </p:cNvPr>
          <p:cNvSpPr>
            <a:spLocks noGrp="1"/>
          </p:cNvSpPr>
          <p:nvPr>
            <p:ph type="ctrTitle"/>
          </p:nvPr>
        </p:nvSpPr>
        <p:spPr>
          <a:xfrm>
            <a:off x="1211802" y="1041399"/>
            <a:ext cx="9768396" cy="2909163"/>
          </a:xfrm>
        </p:spPr>
        <p:txBody>
          <a:bodyPr>
            <a:normAutofit fontScale="90000"/>
          </a:bodyPr>
          <a:lstStyle/>
          <a:p>
            <a:r>
              <a:rPr lang="en-US" altLang="ko-KR" u="sng" dirty="0">
                <a:ea typeface="굴림" panose="020B0600000101010101" pitchFamily="50" charset="-127"/>
              </a:rPr>
              <a:t>Efficient Learning</a:t>
            </a:r>
            <a:r>
              <a:rPr lang="en-US" altLang="ko-KR" dirty="0">
                <a:ea typeface="굴림" panose="020B0600000101010101" pitchFamily="50" charset="-127"/>
              </a:rPr>
              <a:t> of </a:t>
            </a:r>
            <a:r>
              <a:rPr lang="en-US" altLang="ko-KR" u="sng" dirty="0">
                <a:ea typeface="굴림" panose="020B0600000101010101" pitchFamily="50" charset="-127"/>
              </a:rPr>
              <a:t>Goal-Oriented</a:t>
            </a:r>
            <a:r>
              <a:rPr lang="en-US" altLang="ko-KR" dirty="0">
                <a:ea typeface="굴림" panose="020B0600000101010101" pitchFamily="50" charset="-127"/>
              </a:rPr>
              <a:t> </a:t>
            </a:r>
            <a:r>
              <a:rPr lang="en-US" altLang="ko-KR" u="sng" dirty="0">
                <a:ea typeface="굴림" panose="020B0600000101010101" pitchFamily="50" charset="-127"/>
              </a:rPr>
              <a:t>Push-Grasping</a:t>
            </a:r>
            <a:r>
              <a:rPr lang="en-US" altLang="ko-KR" dirty="0">
                <a:ea typeface="굴림" panose="020B0600000101010101" pitchFamily="50" charset="-127"/>
              </a:rPr>
              <a:t> Synergy in </a:t>
            </a:r>
            <a:r>
              <a:rPr lang="en-US" altLang="ko-KR" u="sng" dirty="0">
                <a:ea typeface="굴림" panose="020B0600000101010101" pitchFamily="50" charset="-127"/>
              </a:rPr>
              <a:t>Clutter</a:t>
            </a:r>
            <a:br>
              <a:rPr lang="en-US" altLang="ko-KR" dirty="0">
                <a:ea typeface="굴림" panose="020B0600000101010101" pitchFamily="50" charset="-127"/>
              </a:rPr>
            </a:br>
            <a:br>
              <a:rPr lang="en-US" altLang="ko-KR" dirty="0">
                <a:ea typeface="굴림" panose="020B0600000101010101" pitchFamily="50" charset="-127"/>
              </a:rPr>
            </a:br>
            <a:r>
              <a:rPr lang="en-US" altLang="ko-KR" sz="4000" dirty="0">
                <a:ea typeface="굴림" panose="020B0600000101010101" pitchFamily="50" charset="-127"/>
              </a:rPr>
              <a:t>2021 RAL</a:t>
            </a:r>
            <a:r>
              <a:rPr lang="en-US" altLang="ko-KR" sz="4000" dirty="0"/>
              <a:t> </a:t>
            </a:r>
            <a:endParaRPr lang="ko-KR" altLang="en-US" dirty="0"/>
          </a:p>
        </p:txBody>
      </p:sp>
      <p:sp>
        <p:nvSpPr>
          <p:cNvPr id="3" name="부제목 2">
            <a:extLst>
              <a:ext uri="{FF2B5EF4-FFF2-40B4-BE49-F238E27FC236}">
                <a16:creationId xmlns:a16="http://schemas.microsoft.com/office/drawing/2014/main" id="{59499E6A-4175-459B-81B7-770696F3F745}"/>
              </a:ext>
            </a:extLst>
          </p:cNvPr>
          <p:cNvSpPr>
            <a:spLocks noGrp="1"/>
          </p:cNvSpPr>
          <p:nvPr>
            <p:ph type="subTitle" idx="1"/>
          </p:nvPr>
        </p:nvSpPr>
        <p:spPr/>
        <p:txBody>
          <a:bodyPr>
            <a:normAutofit lnSpcReduction="10000"/>
          </a:bodyPr>
          <a:lstStyle/>
          <a:p>
            <a:endParaRPr lang="en-US" altLang="ko-KR" dirty="0"/>
          </a:p>
          <a:p>
            <a:endParaRPr lang="en-US" altLang="ko-KR" dirty="0"/>
          </a:p>
          <a:p>
            <a:r>
              <a:rPr lang="en-US" altLang="ko-KR" dirty="0"/>
              <a:t>23.11.06 </a:t>
            </a:r>
            <a:r>
              <a:rPr lang="en-US" altLang="ko-KR" dirty="0">
                <a:ea typeface="굴림" panose="020B0600000101010101" pitchFamily="50" charset="-127"/>
              </a:rPr>
              <a:t>1</a:t>
            </a:r>
            <a:r>
              <a:rPr lang="en-US" altLang="ko-KR" baseline="30000" dirty="0">
                <a:ea typeface="굴림" panose="020B0600000101010101" pitchFamily="50" charset="-127"/>
              </a:rPr>
              <a:t>st</a:t>
            </a:r>
            <a:r>
              <a:rPr lang="en-US" altLang="ko-KR" dirty="0">
                <a:ea typeface="굴림" panose="020B0600000101010101" pitchFamily="50" charset="-127"/>
              </a:rPr>
              <a:t> Paper Presentation</a:t>
            </a:r>
            <a:endParaRPr lang="en-US" altLang="ko-KR" dirty="0"/>
          </a:p>
          <a:p>
            <a:r>
              <a:rPr lang="en-US" altLang="ko-KR" dirty="0"/>
              <a:t>20234450 </a:t>
            </a:r>
            <a:r>
              <a:rPr lang="en-US" altLang="ko-KR" dirty="0" err="1"/>
              <a:t>Seokryun</a:t>
            </a:r>
            <a:r>
              <a:rPr lang="en-US" altLang="ko-KR" dirty="0"/>
              <a:t> Choi</a:t>
            </a:r>
            <a:endParaRPr lang="ko-KR" altLang="en-US" dirty="0"/>
          </a:p>
        </p:txBody>
      </p:sp>
      <p:grpSp>
        <p:nvGrpSpPr>
          <p:cNvPr id="6" name="그룹 5">
            <a:extLst>
              <a:ext uri="{FF2B5EF4-FFF2-40B4-BE49-F238E27FC236}">
                <a16:creationId xmlns:a16="http://schemas.microsoft.com/office/drawing/2014/main" id="{03DDE61C-E72A-4759-9AA4-7C63ACB4794B}"/>
              </a:ext>
            </a:extLst>
          </p:cNvPr>
          <p:cNvGrpSpPr/>
          <p:nvPr/>
        </p:nvGrpSpPr>
        <p:grpSpPr>
          <a:xfrm>
            <a:off x="103078" y="6439486"/>
            <a:ext cx="5806985" cy="357621"/>
            <a:chOff x="100483" y="6430041"/>
            <a:chExt cx="5806985" cy="357621"/>
          </a:xfrm>
        </p:grpSpPr>
        <p:sp>
          <p:nvSpPr>
            <p:cNvPr id="7" name="TextBox 5">
              <a:extLst>
                <a:ext uri="{FF2B5EF4-FFF2-40B4-BE49-F238E27FC236}">
                  <a16:creationId xmlns:a16="http://schemas.microsoft.com/office/drawing/2014/main" id="{75B3C8F0-4298-4D43-BB32-2F7C716D7673}"/>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8" name="Picture 5">
              <a:extLst>
                <a:ext uri="{FF2B5EF4-FFF2-40B4-BE49-F238E27FC236}">
                  <a16:creationId xmlns:a16="http://schemas.microsoft.com/office/drawing/2014/main" id="{E7972F28-4586-4422-8D0F-3A270F8010A8}"/>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9" name="그림 8">
            <a:extLst>
              <a:ext uri="{FF2B5EF4-FFF2-40B4-BE49-F238E27FC236}">
                <a16:creationId xmlns:a16="http://schemas.microsoft.com/office/drawing/2014/main" id="{E045FBCA-A5C5-47DB-878C-9E6446372C80}"/>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303867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Contents</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3600" dirty="0">
                <a:latin typeface="+mj-lt"/>
              </a:rPr>
              <a:t>Overview</a:t>
            </a:r>
          </a:p>
          <a:p>
            <a:r>
              <a:rPr lang="en-US" altLang="ko-KR" sz="3600" dirty="0">
                <a:latin typeface="+mj-lt"/>
              </a:rPr>
              <a:t>Background</a:t>
            </a:r>
          </a:p>
          <a:p>
            <a:r>
              <a:rPr lang="en-US" altLang="ko-KR" sz="3600" dirty="0">
                <a:latin typeface="+mj-lt"/>
              </a:rPr>
              <a:t>Method</a:t>
            </a:r>
          </a:p>
          <a:p>
            <a:r>
              <a:rPr lang="en-US" altLang="ko-KR" sz="3600" dirty="0">
                <a:latin typeface="+mj-lt"/>
              </a:rPr>
              <a:t>Result</a:t>
            </a:r>
          </a:p>
          <a:p>
            <a:r>
              <a:rPr lang="en-US" altLang="ko-KR" sz="3600" dirty="0">
                <a:latin typeface="+mj-lt"/>
              </a:rPr>
              <a:t>Conclusion</a:t>
            </a:r>
          </a:p>
          <a:p>
            <a:r>
              <a:rPr lang="en-US" altLang="ko-KR" sz="3600" dirty="0">
                <a:latin typeface="+mj-lt"/>
              </a:rPr>
              <a:t>Quiz</a:t>
            </a:r>
            <a:endParaRPr lang="ko-KR" altLang="en-US" sz="36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157938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Overview</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4000" dirty="0">
                <a:latin typeface="+mj-lt"/>
              </a:rPr>
              <a:t>Focused on the task of goal-oriented grasping</a:t>
            </a:r>
          </a:p>
          <a:p>
            <a:pPr lvl="1"/>
            <a:r>
              <a:rPr lang="en-US" altLang="ko-KR" sz="3600" dirty="0">
                <a:latin typeface="+mj-lt"/>
              </a:rPr>
              <a:t>Pre-assigned goal object in clutter </a:t>
            </a:r>
          </a:p>
          <a:p>
            <a:pPr lvl="1"/>
            <a:r>
              <a:rPr lang="en-US" altLang="ko-KR" sz="3600" dirty="0">
                <a:latin typeface="+mj-lt"/>
              </a:rPr>
              <a:t>Pre-grasp actions needed to enable stable grasps</a:t>
            </a:r>
          </a:p>
          <a:p>
            <a:pPr lvl="1"/>
            <a:endParaRPr lang="en-US" altLang="ko-KR" sz="3200" dirty="0">
              <a:latin typeface="+mj-lt"/>
            </a:endParaRPr>
          </a:p>
          <a:p>
            <a:pPr lvl="1"/>
            <a:endParaRPr lang="en-US" altLang="ko-KR" sz="28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8" name="그림 7">
            <a:extLst>
              <a:ext uri="{FF2B5EF4-FFF2-40B4-BE49-F238E27FC236}">
                <a16:creationId xmlns:a16="http://schemas.microsoft.com/office/drawing/2014/main" id="{5A5803C8-A869-4DEA-BFA5-A94DD12E613A}"/>
              </a:ext>
            </a:extLst>
          </p:cNvPr>
          <p:cNvPicPr>
            <a:picLocks noChangeAspect="1"/>
          </p:cNvPicPr>
          <p:nvPr/>
        </p:nvPicPr>
        <p:blipFill>
          <a:blip r:embed="rId5"/>
          <a:stretch>
            <a:fillRect/>
          </a:stretch>
        </p:blipFill>
        <p:spPr>
          <a:xfrm>
            <a:off x="2144398" y="3194338"/>
            <a:ext cx="7903203" cy="3034929"/>
          </a:xfrm>
          <a:prstGeom prst="rect">
            <a:avLst/>
          </a:prstGeom>
        </p:spPr>
      </p:pic>
    </p:spTree>
    <p:extLst>
      <p:ext uri="{BB962C8B-B14F-4D97-AF65-F5344CB8AC3E}">
        <p14:creationId xmlns:p14="http://schemas.microsoft.com/office/powerpoint/2010/main" val="369846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Overview</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r>
              <a:rPr lang="en-US" altLang="ko-KR" sz="3600" dirty="0">
                <a:latin typeface="+mj-lt"/>
              </a:rPr>
              <a:t>Reward delay problem</a:t>
            </a:r>
          </a:p>
          <a:p>
            <a:pPr lvl="1"/>
            <a:r>
              <a:rPr lang="en-US" altLang="ko-KR" sz="3200" dirty="0">
                <a:latin typeface="+mj-lt"/>
              </a:rPr>
              <a:t>Gets reward only when successfully grasp the goal object</a:t>
            </a:r>
          </a:p>
          <a:p>
            <a:pPr lvl="1"/>
            <a:r>
              <a:rPr lang="en-US" altLang="ko-KR" sz="3200" dirty="0">
                <a:latin typeface="+mj-lt"/>
              </a:rPr>
              <a:t>Joint pushing and grasping elongates action sequence</a:t>
            </a:r>
          </a:p>
          <a:p>
            <a:endParaRPr lang="en-US" altLang="ko-KR" sz="3600" dirty="0">
              <a:latin typeface="+mj-lt"/>
            </a:endParaRPr>
          </a:p>
          <a:p>
            <a:r>
              <a:rPr lang="en-US" altLang="ko-KR" sz="3600" dirty="0">
                <a:latin typeface="+mj-lt"/>
              </a:rPr>
              <a:t>2 Methods to sample more efficiently</a:t>
            </a:r>
          </a:p>
          <a:p>
            <a:pPr lvl="1"/>
            <a:r>
              <a:rPr lang="en-US" altLang="ko-KR" sz="3200" dirty="0">
                <a:latin typeface="+mj-lt"/>
              </a:rPr>
              <a:t>Goal relabeling to enrich the replay buffer</a:t>
            </a:r>
          </a:p>
          <a:p>
            <a:pPr lvl="1"/>
            <a:r>
              <a:rPr lang="en-US" altLang="ko-KR" sz="3200" dirty="0">
                <a:latin typeface="+mj-lt"/>
              </a:rPr>
              <a:t>Regard pushing and grasping policies as a generator and a discriminator respectively</a:t>
            </a:r>
            <a:endParaRPr lang="ko-KR" altLang="en-US" sz="3200" dirty="0">
              <a:latin typeface="+mj-lt"/>
            </a:endParaRPr>
          </a:p>
          <a:p>
            <a:endParaRPr lang="en-US" altLang="ko-KR"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413965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lstStyle/>
          <a:p>
            <a:endParaRPr lang="ko-KR" altLang="en-US" dirty="0"/>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
        <p:nvSpPr>
          <p:cNvPr id="9" name="TextBox 8">
            <a:extLst>
              <a:ext uri="{FF2B5EF4-FFF2-40B4-BE49-F238E27FC236}">
                <a16:creationId xmlns:a16="http://schemas.microsoft.com/office/drawing/2014/main" id="{3535E9C2-BF85-4171-A25F-3D9D57329FFF}"/>
              </a:ext>
            </a:extLst>
          </p:cNvPr>
          <p:cNvSpPr txBox="1"/>
          <p:nvPr/>
        </p:nvSpPr>
        <p:spPr>
          <a:xfrm>
            <a:off x="1663430" y="5793155"/>
            <a:ext cx="9192638" cy="646331"/>
          </a:xfrm>
          <a:prstGeom prst="rect">
            <a:avLst/>
          </a:prstGeom>
          <a:noFill/>
        </p:spPr>
        <p:txBody>
          <a:bodyPr wrap="square" rtlCol="0">
            <a:spAutoFit/>
          </a:bodyPr>
          <a:lstStyle/>
          <a:p>
            <a:r>
              <a:rPr lang="en-US" altLang="ko-KR" dirty="0"/>
              <a:t>B. Huang, et al. “</a:t>
            </a:r>
            <a:r>
              <a:rPr lang="en-US" altLang="ko-KR" dirty="0" err="1"/>
              <a:t>Dipn</a:t>
            </a:r>
            <a:r>
              <a:rPr lang="en-US" altLang="ko-KR" dirty="0"/>
              <a:t>: Deep interaction prediction network with application to clutter removal,” in IEEE International Conference on Robotics and Automation, 2021</a:t>
            </a:r>
            <a:endParaRPr lang="ko-KR" altLang="en-US" dirty="0"/>
          </a:p>
        </p:txBody>
      </p:sp>
      <p:pic>
        <p:nvPicPr>
          <p:cNvPr id="11" name="그림 10">
            <a:extLst>
              <a:ext uri="{FF2B5EF4-FFF2-40B4-BE49-F238E27FC236}">
                <a16:creationId xmlns:a16="http://schemas.microsoft.com/office/drawing/2014/main" id="{146CD0CD-40FC-49DE-A8CC-1C7D833411E7}"/>
              </a:ext>
            </a:extLst>
          </p:cNvPr>
          <p:cNvPicPr>
            <a:picLocks noChangeAspect="1"/>
          </p:cNvPicPr>
          <p:nvPr/>
        </p:nvPicPr>
        <p:blipFill>
          <a:blip r:embed="rId5"/>
          <a:stretch>
            <a:fillRect/>
          </a:stretch>
        </p:blipFill>
        <p:spPr>
          <a:xfrm>
            <a:off x="898590" y="1933708"/>
            <a:ext cx="10455210" cy="3552252"/>
          </a:xfrm>
          <a:prstGeom prst="rect">
            <a:avLst/>
          </a:prstGeom>
        </p:spPr>
      </p:pic>
    </p:spTree>
    <p:extLst>
      <p:ext uri="{BB962C8B-B14F-4D97-AF65-F5344CB8AC3E}">
        <p14:creationId xmlns:p14="http://schemas.microsoft.com/office/powerpoint/2010/main" val="267053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Background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3200" dirty="0">
                <a:latin typeface="+mj-lt"/>
              </a:rPr>
              <a:t>GAN(Generative Adversarial Network)</a:t>
            </a:r>
            <a:endParaRPr lang="ko-KR" altLang="en-US" sz="32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pic>
        <p:nvPicPr>
          <p:cNvPr id="1026" name="Picture 2" descr="https://github.com/Pseudo-Lab/Tutorial-Book/blob/master/book/pics/GAN-ch1img02.png?raw=true">
            <a:extLst>
              <a:ext uri="{FF2B5EF4-FFF2-40B4-BE49-F238E27FC236}">
                <a16:creationId xmlns:a16="http://schemas.microsoft.com/office/drawing/2014/main" id="{B3707A66-A271-4E9F-A286-33751AC78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906" y="1985585"/>
            <a:ext cx="8864187" cy="43449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60FC93-259B-45CA-A85A-B0547F286000}"/>
              </a:ext>
            </a:extLst>
          </p:cNvPr>
          <p:cNvSpPr txBox="1"/>
          <p:nvPr/>
        </p:nvSpPr>
        <p:spPr>
          <a:xfrm>
            <a:off x="433960" y="6176963"/>
            <a:ext cx="9274243" cy="369332"/>
          </a:xfrm>
          <a:prstGeom prst="rect">
            <a:avLst/>
          </a:prstGeom>
          <a:noFill/>
        </p:spPr>
        <p:txBody>
          <a:bodyPr wrap="square" rtlCol="0">
            <a:spAutoFit/>
          </a:bodyPr>
          <a:lstStyle/>
          <a:p>
            <a:r>
              <a:rPr lang="en-US" altLang="ko-KR" dirty="0"/>
              <a:t>https://pseudo-lab.github.io/Tutorial-Book/chapters/GAN/Ch1-Introduction.html</a:t>
            </a:r>
            <a:endParaRPr lang="ko-KR" altLang="en-US" dirty="0"/>
          </a:p>
        </p:txBody>
      </p:sp>
    </p:spTree>
    <p:extLst>
      <p:ext uri="{BB962C8B-B14F-4D97-AF65-F5344CB8AC3E}">
        <p14:creationId xmlns:p14="http://schemas.microsoft.com/office/powerpoint/2010/main" val="275443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1B5E0D-AEB0-410E-A1E7-733FB11F798A}"/>
              </a:ext>
            </a:extLst>
          </p:cNvPr>
          <p:cNvSpPr>
            <a:spLocks noGrp="1"/>
          </p:cNvSpPr>
          <p:nvPr>
            <p:ph type="title"/>
          </p:nvPr>
        </p:nvSpPr>
        <p:spPr/>
        <p:txBody>
          <a:bodyPr/>
          <a:lstStyle/>
          <a:p>
            <a:r>
              <a:rPr lang="en-US" altLang="ko-KR" dirty="0"/>
              <a:t>Method</a:t>
            </a:r>
            <a:endParaRPr lang="ko-KR" altLang="en-US" dirty="0"/>
          </a:p>
        </p:txBody>
      </p:sp>
      <p:sp>
        <p:nvSpPr>
          <p:cNvPr id="3" name="내용 개체 틀 2">
            <a:extLst>
              <a:ext uri="{FF2B5EF4-FFF2-40B4-BE49-F238E27FC236}">
                <a16:creationId xmlns:a16="http://schemas.microsoft.com/office/drawing/2014/main" id="{DC2E20F8-B2A8-45A2-B34B-C80909DF4A47}"/>
              </a:ext>
            </a:extLst>
          </p:cNvPr>
          <p:cNvSpPr>
            <a:spLocks noGrp="1"/>
          </p:cNvSpPr>
          <p:nvPr>
            <p:ph idx="1"/>
          </p:nvPr>
        </p:nvSpPr>
        <p:spPr/>
        <p:txBody>
          <a:bodyPr>
            <a:normAutofit/>
          </a:bodyPr>
          <a:lstStyle/>
          <a:p>
            <a:r>
              <a:rPr lang="en-US" altLang="ko-KR" sz="3600" dirty="0">
                <a:latin typeface="+mj-lt"/>
              </a:rPr>
              <a:t>Goal-conditioned grasping training</a:t>
            </a:r>
          </a:p>
          <a:p>
            <a:endParaRPr lang="en-US" altLang="ko-KR" sz="3600" dirty="0">
              <a:latin typeface="+mj-lt"/>
            </a:endParaRPr>
          </a:p>
          <a:p>
            <a:r>
              <a:rPr lang="en-US" altLang="ko-KR" sz="3600" dirty="0">
                <a:latin typeface="+mj-lt"/>
              </a:rPr>
              <a:t>Goal-conditioned pushing training </a:t>
            </a:r>
          </a:p>
          <a:p>
            <a:endParaRPr lang="en-US" altLang="ko-KR" sz="3600" dirty="0">
              <a:latin typeface="+mj-lt"/>
            </a:endParaRPr>
          </a:p>
          <a:p>
            <a:r>
              <a:rPr lang="en-US" altLang="ko-KR" sz="3600" dirty="0">
                <a:latin typeface="+mj-lt"/>
              </a:rPr>
              <a:t>Alternating training </a:t>
            </a:r>
            <a:endParaRPr lang="ko-KR" altLang="en-US" sz="3600" dirty="0">
              <a:latin typeface="+mj-lt"/>
            </a:endParaRPr>
          </a:p>
        </p:txBody>
      </p:sp>
      <p:grpSp>
        <p:nvGrpSpPr>
          <p:cNvPr id="4" name="그룹 3">
            <a:extLst>
              <a:ext uri="{FF2B5EF4-FFF2-40B4-BE49-F238E27FC236}">
                <a16:creationId xmlns:a16="http://schemas.microsoft.com/office/drawing/2014/main" id="{D8532733-EC43-4908-98D4-60B19B9FD9C1}"/>
              </a:ext>
            </a:extLst>
          </p:cNvPr>
          <p:cNvGrpSpPr/>
          <p:nvPr/>
        </p:nvGrpSpPr>
        <p:grpSpPr>
          <a:xfrm>
            <a:off x="103078" y="6439486"/>
            <a:ext cx="5806985" cy="357621"/>
            <a:chOff x="100483" y="6430041"/>
            <a:chExt cx="5806985" cy="357621"/>
          </a:xfrm>
        </p:grpSpPr>
        <p:sp>
          <p:nvSpPr>
            <p:cNvPr id="5" name="TextBox 5">
              <a:extLst>
                <a:ext uri="{FF2B5EF4-FFF2-40B4-BE49-F238E27FC236}">
                  <a16:creationId xmlns:a16="http://schemas.microsoft.com/office/drawing/2014/main" id="{1F797C0A-72DC-4F23-A474-BBC7BD313427}"/>
                </a:ext>
              </a:extLst>
            </p:cNvPr>
            <p:cNvSpPr txBox="1"/>
            <p:nvPr/>
          </p:nvSpPr>
          <p:spPr>
            <a:xfrm>
              <a:off x="431366" y="6474713"/>
              <a:ext cx="5476102" cy="30777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1400" dirty="0">
                  <a:latin typeface="Noto Sans Medium" panose="020B0602040504020204" pitchFamily="34" charset="0"/>
                  <a:ea typeface="Noto Sans Medium" panose="020B0602040504020204" pitchFamily="34" charset="0"/>
                  <a:cs typeface="Noto Sans Medium" panose="020B0602040504020204" pitchFamily="34" charset="0"/>
                </a:rPr>
                <a:t>Scalable Graphics, Vision &amp; Robotics Lab</a:t>
              </a:r>
            </a:p>
          </p:txBody>
        </p:sp>
        <p:pic>
          <p:nvPicPr>
            <p:cNvPr id="6" name="Picture 5">
              <a:extLst>
                <a:ext uri="{FF2B5EF4-FFF2-40B4-BE49-F238E27FC236}">
                  <a16:creationId xmlns:a16="http://schemas.microsoft.com/office/drawing/2014/main" id="{3BB89B81-C14F-4545-875F-A06A3AB42C49}"/>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00483" y="6430041"/>
              <a:ext cx="330883" cy="357621"/>
            </a:xfrm>
            <a:prstGeom prst="rect">
              <a:avLst/>
            </a:prstGeom>
            <a:noFill/>
            <a:ln>
              <a:noFill/>
            </a:ln>
          </p:spPr>
        </p:pic>
      </p:grpSp>
      <p:pic>
        <p:nvPicPr>
          <p:cNvPr id="7" name="그림 6">
            <a:extLst>
              <a:ext uri="{FF2B5EF4-FFF2-40B4-BE49-F238E27FC236}">
                <a16:creationId xmlns:a16="http://schemas.microsoft.com/office/drawing/2014/main" id="{E6D9A2EF-0645-4F06-B100-3C6199E80864}"/>
              </a:ext>
            </a:extLst>
          </p:cNvPr>
          <p:cNvPicPr>
            <a:picLocks noChangeAspect="1"/>
          </p:cNvPicPr>
          <p:nvPr/>
        </p:nvPicPr>
        <p:blipFill>
          <a:blip r:embed="rId4"/>
          <a:stretch>
            <a:fillRect/>
          </a:stretch>
        </p:blipFill>
        <p:spPr>
          <a:xfrm>
            <a:off x="11118848" y="6492875"/>
            <a:ext cx="970074" cy="276999"/>
          </a:xfrm>
          <a:prstGeom prst="rect">
            <a:avLst/>
          </a:prstGeom>
        </p:spPr>
      </p:pic>
    </p:spTree>
    <p:extLst>
      <p:ext uri="{BB962C8B-B14F-4D97-AF65-F5344CB8AC3E}">
        <p14:creationId xmlns:p14="http://schemas.microsoft.com/office/powerpoint/2010/main" val="3731387679"/>
      </p:ext>
    </p:extLst>
  </p:cSld>
  <p:clrMapOvr>
    <a:masterClrMapping/>
  </p:clrMapOvr>
</p:sld>
</file>

<file path=ppt/theme/theme1.xml><?xml version="1.0" encoding="utf-8"?>
<a:theme xmlns:a="http://schemas.openxmlformats.org/drawingml/2006/main" name="Office Theme">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TotalTime>
  <Words>1505</Words>
  <Application>Microsoft Office PowerPoint</Application>
  <PresentationFormat>와이드스크린</PresentationFormat>
  <Paragraphs>150</Paragraphs>
  <Slides>22</Slides>
  <Notes>20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22</vt:i4>
      </vt:variant>
    </vt:vector>
  </HeadingPairs>
  <TitlesOfParts>
    <vt:vector size="31" baseType="lpstr">
      <vt:lpstr>Merriweather</vt:lpstr>
      <vt:lpstr>Noto Sans Medium</vt:lpstr>
      <vt:lpstr>Poppins</vt:lpstr>
      <vt:lpstr>굴림</vt:lpstr>
      <vt:lpstr>맑은 고딕</vt:lpstr>
      <vt:lpstr>Arial</vt:lpstr>
      <vt:lpstr>Calibri</vt:lpstr>
      <vt:lpstr>Calibri Light</vt:lpstr>
      <vt:lpstr>Office Theme</vt:lpstr>
      <vt:lpstr>Efficient Learning of Goal-Oriented Push-Grasping Synergy in Clutter  2021 RAL </vt:lpstr>
      <vt:lpstr>Review </vt:lpstr>
      <vt:lpstr>Efficient Learning of Goal-Oriented Push-Grasping Synergy in Clutter  2021 RAL </vt:lpstr>
      <vt:lpstr>Contents</vt:lpstr>
      <vt:lpstr>Overview</vt:lpstr>
      <vt:lpstr>Overview</vt:lpstr>
      <vt:lpstr>Background</vt:lpstr>
      <vt:lpstr>Background</vt:lpstr>
      <vt:lpstr>Method</vt:lpstr>
      <vt:lpstr>Method</vt:lpstr>
      <vt:lpstr>Method</vt:lpstr>
      <vt:lpstr>Method</vt:lpstr>
      <vt:lpstr>Method</vt:lpstr>
      <vt:lpstr>Result</vt:lpstr>
      <vt:lpstr>Result</vt:lpstr>
      <vt:lpstr>Result</vt:lpstr>
      <vt:lpstr>Result</vt:lpstr>
      <vt:lpstr>Result</vt:lpstr>
      <vt:lpstr>Result</vt:lpstr>
      <vt:lpstr>Result</vt:lpstr>
      <vt:lpstr>Conclusion</vt:lpstr>
      <vt:lpstr>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Review</dc:title>
  <dc:creator>user</dc:creator>
  <cp:lastModifiedBy>user</cp:lastModifiedBy>
  <cp:revision>63</cp:revision>
  <dcterms:created xsi:type="dcterms:W3CDTF">2023-09-12T05:36:16Z</dcterms:created>
  <dcterms:modified xsi:type="dcterms:W3CDTF">2023-11-05T15:48:56Z</dcterms:modified>
</cp:coreProperties>
</file>